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innish_war_reparations_to_the_Soviet_Union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SECOND WORLD WAR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r>
              <a:rPr lang="en-IN" sz="2800" dirty="0" smtClean="0">
                <a:latin typeface="Colonna MT" pitchFamily="82" charset="0"/>
              </a:rPr>
              <a:t>1 September 1939 - 3 September 1945</a:t>
            </a:r>
          </a:p>
          <a:p>
            <a:r>
              <a:rPr lang="en-IN" sz="2800" dirty="0" smtClean="0">
                <a:latin typeface="Colonna MT" pitchFamily="82" charset="0"/>
              </a:rPr>
              <a:t>ALLIED POWERS : AXIS POWERS</a:t>
            </a:r>
          </a:p>
          <a:p>
            <a:endParaRPr lang="en-IN" dirty="0">
              <a:latin typeface="Colonna MT" pitchFamily="82" charset="0"/>
            </a:endParaRPr>
          </a:p>
        </p:txBody>
      </p:sp>
      <p:pic>
        <p:nvPicPr>
          <p:cNvPr id="15364" name="Picture 4" descr="C:\Documents and Settings\staff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83229"/>
            <a:ext cx="6964679" cy="4974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637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b="1" dirty="0" smtClean="0">
                <a:latin typeface="Colonna MT" pitchFamily="82" charset="0"/>
              </a:rPr>
              <a:t>1942 JUNE 4 </a:t>
            </a:r>
            <a:r>
              <a:rPr lang="en-US" dirty="0" smtClean="0">
                <a:latin typeface="Colonna MT" pitchFamily="82" charset="0"/>
              </a:rPr>
              <a:t>- THE US NAVY DEFEATS THE JAPANESE NAVY AT THE BATTLE OF MIDWAY 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1942 JULY 10</a:t>
            </a:r>
            <a:r>
              <a:rPr lang="en-US" dirty="0" smtClean="0">
                <a:latin typeface="Colonna MT" pitchFamily="82" charset="0"/>
              </a:rPr>
              <a:t> - THE ALLIES INVADE AND TAKE THE ISLAND OF SICILY 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1943 SEPTEMBER 3</a:t>
            </a:r>
            <a:r>
              <a:rPr lang="en-US" dirty="0" smtClean="0">
                <a:latin typeface="Colonna MT" pitchFamily="82" charset="0"/>
              </a:rPr>
              <a:t> - ITALY SURRENDERS TO THE ALLIES, HOWEVER GERMANY HELPS MUSSOLINI TO ESCAPE AND SET UP A GOVERNMENT IN NORTHERN ITALY </a:t>
            </a: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953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Colonna MT" pitchFamily="82" charset="0"/>
              </a:rPr>
              <a:t>1944 JUNE 6</a:t>
            </a:r>
            <a:r>
              <a:rPr lang="en-US" dirty="0" smtClean="0">
                <a:latin typeface="Colonna MT" pitchFamily="82" charset="0"/>
              </a:rPr>
              <a:t> - D-DAY AND THE NORMANDY INVASION. ALLIED FORCES INVADE FRANCE AND PUSH BACK THE GERMANS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1944 AUGUST 25</a:t>
            </a:r>
            <a:r>
              <a:rPr lang="en-US" dirty="0" smtClean="0">
                <a:latin typeface="Colonna MT" pitchFamily="82" charset="0"/>
              </a:rPr>
              <a:t> - PARIS IS LIBERATED FROM GERMAN CONTROL 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1944 DECEMBER 16</a:t>
            </a:r>
            <a:r>
              <a:rPr lang="en-US" dirty="0" smtClean="0">
                <a:latin typeface="Colonna MT" pitchFamily="82" charset="0"/>
              </a:rPr>
              <a:t> - THE GERMANS LAUNCH A LARGE ATTACK IN THE BATTLE OF THE BULGE THEY LOSE TO THE ALLIES SEALING THE FATE OF THE GERMAN ARMY </a:t>
            </a: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477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Colonna MT" pitchFamily="82" charset="0"/>
              </a:rPr>
              <a:t>1945 FEBRUARY 19</a:t>
            </a:r>
            <a:r>
              <a:rPr lang="en-US" dirty="0" smtClean="0">
                <a:latin typeface="Colonna MT" pitchFamily="82" charset="0"/>
              </a:rPr>
              <a:t> - US MARINES INVADE THE ISLAND OF IWO JIMA. AFTER A FIERCE BATTLE THEY CAPTURE THE ISLAND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APRIL 12</a:t>
            </a:r>
            <a:r>
              <a:rPr lang="en-US" dirty="0" smtClean="0">
                <a:latin typeface="Colonna MT" pitchFamily="82" charset="0"/>
              </a:rPr>
              <a:t> - US PRESIDENT FRANKLIN ROOSEVELT DIES. HE IS SUCCEEDED BY PRESIDENT HARRY TRUMAN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MARCH 22</a:t>
            </a:r>
            <a:r>
              <a:rPr lang="en-US" dirty="0" smtClean="0">
                <a:latin typeface="Colonna MT" pitchFamily="82" charset="0"/>
              </a:rPr>
              <a:t> - THE US THIRD ARMY UNDER GENERAL PATTON CROSSES THE RHINE RIVER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APRIL 30</a:t>
            </a:r>
            <a:r>
              <a:rPr lang="en-US" dirty="0" smtClean="0">
                <a:latin typeface="Colonna MT" pitchFamily="82" charset="0"/>
              </a:rPr>
              <a:t> - ADOLF HITLER COMMITS SUICIDE AS HE KNOWS GERMANY HAS LOST THE WAR </a:t>
            </a: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Colonna MT" pitchFamily="82" charset="0"/>
              </a:rPr>
              <a:t>1945 MAY 7</a:t>
            </a:r>
            <a:r>
              <a:rPr lang="en-US" dirty="0" smtClean="0">
                <a:latin typeface="Colonna MT" pitchFamily="82" charset="0"/>
              </a:rPr>
              <a:t> - GERMANY SURRENDERS TO THE ALLIES 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AUGUST 6 </a:t>
            </a:r>
            <a:r>
              <a:rPr lang="en-US" dirty="0" smtClean="0">
                <a:latin typeface="Colonna MT" pitchFamily="82" charset="0"/>
              </a:rPr>
              <a:t>- THE UNITED STATES DROPS THE ATOMIC BOMB ON HIROSHIMA</a:t>
            </a:r>
            <a:r>
              <a:rPr lang="en-US" smtClean="0">
                <a:latin typeface="Colonna MT" pitchFamily="82" charset="0"/>
              </a:rPr>
              <a:t>, JAPAN </a:t>
            </a:r>
            <a:r>
              <a:rPr lang="en-US" dirty="0" smtClean="0">
                <a:latin typeface="Colonna MT" pitchFamily="82" charset="0"/>
              </a:rPr>
              <a:t>THE CITY IS DEVASTATED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AUGUST 9</a:t>
            </a:r>
            <a:r>
              <a:rPr lang="en-US" dirty="0" smtClean="0">
                <a:latin typeface="Colonna MT" pitchFamily="82" charset="0"/>
              </a:rPr>
              <a:t> - ANOTHER ATOMIC BOMB IS DROPPED ON NAGASAKI, JAPAN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1945 SEPTEMBER 2</a:t>
            </a:r>
            <a:r>
              <a:rPr lang="en-US" dirty="0" smtClean="0">
                <a:latin typeface="Colonna MT" pitchFamily="82" charset="0"/>
              </a:rPr>
              <a:t> - JAPAN SURRENDERS TO US GENERAL DOUGLASS MACARTHUR AND THE ALLIES</a:t>
            </a: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9144000" cy="703256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026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0" dirty="0" smtClean="0">
                          <a:solidFill>
                            <a:schemeClr val="bg1"/>
                          </a:solidFill>
                          <a:latin typeface="Colonna MT" pitchFamily="82" charset="0"/>
                        </a:rPr>
                        <a:t>CASUALTIES AND LOSSES</a:t>
                      </a:r>
                      <a:endParaRPr lang="en-US" sz="6000" dirty="0">
                        <a:solidFill>
                          <a:schemeClr val="bg1"/>
                        </a:solidFill>
                        <a:latin typeface="Colonna MT" pitchFamily="8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C4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26728">
                <a:tc>
                  <a:txBody>
                    <a:bodyPr/>
                    <a:lstStyle/>
                    <a:p>
                      <a:pPr algn="ctr"/>
                      <a:r>
                        <a:rPr lang="en-US" sz="4400" b="1" u="sng" dirty="0" smtClean="0">
                          <a:latin typeface="Colonna MT" pitchFamily="82" charset="0"/>
                        </a:rPr>
                        <a:t>ALLIES</a:t>
                      </a:r>
                    </a:p>
                    <a:p>
                      <a:pPr algn="ctr"/>
                      <a:endParaRPr lang="en-US" sz="4400" b="1" u="sng" dirty="0" smtClean="0">
                        <a:latin typeface="Colonna MT" pitchFamily="82" charset="0"/>
                      </a:endParaRPr>
                    </a:p>
                    <a:p>
                      <a:r>
                        <a:rPr lang="en-US" sz="3600" b="1" dirty="0" smtClean="0">
                          <a:latin typeface="Colonna MT" pitchFamily="82" charset="0"/>
                        </a:rPr>
                        <a:t>MILITARY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 OVER 16,000,000</a:t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b="1" dirty="0" smtClean="0">
                          <a:latin typeface="Colonna MT" pitchFamily="82" charset="0"/>
                        </a:rPr>
                        <a:t>CIVILIAN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OVER 45,000,000</a:t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b="1" dirty="0" smtClean="0">
                          <a:latin typeface="Colonna MT" pitchFamily="82" charset="0"/>
                        </a:rPr>
                        <a:t>TOTAL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 OVER 61,000,000 </a:t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endParaRPr lang="en-US" sz="3600" dirty="0">
                        <a:latin typeface="Colonna MT" pitchFamily="82" charset="0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u="sng" dirty="0" smtClean="0">
                          <a:latin typeface="Colonna MT" pitchFamily="82" charset="0"/>
                        </a:rPr>
                        <a:t>AXIS</a:t>
                      </a:r>
                    </a:p>
                    <a:p>
                      <a:endParaRPr lang="en-US" sz="3600" b="1" dirty="0" smtClean="0">
                        <a:latin typeface="Colonna MT" pitchFamily="82" charset="0"/>
                      </a:endParaRPr>
                    </a:p>
                    <a:p>
                      <a:r>
                        <a:rPr lang="en-US" sz="3600" b="1" dirty="0" smtClean="0">
                          <a:latin typeface="Colonna MT" pitchFamily="82" charset="0"/>
                        </a:rPr>
                        <a:t>MILITARY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  OVER 8,000,000</a:t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b="1" dirty="0" smtClean="0">
                          <a:latin typeface="Colonna MT" pitchFamily="82" charset="0"/>
                        </a:rPr>
                        <a:t>CIVILIAN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  OVER 4,000,000</a:t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b="1" dirty="0" smtClean="0">
                          <a:latin typeface="Colonna MT" pitchFamily="82" charset="0"/>
                        </a:rPr>
                        <a:t>TOTAL DEAD:</a:t>
                      </a:r>
                      <a:r>
                        <a:rPr lang="en-US" sz="3600" dirty="0" smtClean="0">
                          <a:latin typeface="Colonna MT" pitchFamily="82" charset="0"/>
                        </a:rPr>
                        <a:t/>
                      </a:r>
                      <a:br>
                        <a:rPr lang="en-US" sz="3600" dirty="0" smtClean="0">
                          <a:latin typeface="Colonna MT" pitchFamily="82" charset="0"/>
                        </a:rPr>
                      </a:br>
                      <a:r>
                        <a:rPr lang="en-US" sz="3600" dirty="0" smtClean="0">
                          <a:latin typeface="Colonna MT" pitchFamily="82" charset="0"/>
                        </a:rPr>
                        <a:t>           OVER 12,000,000</a:t>
                      </a:r>
                    </a:p>
                    <a:p>
                      <a:endParaRPr lang="en-US" sz="3600" dirty="0">
                        <a:latin typeface="Colonna MT" pitchFamily="82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RESULTS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Colonna MT" pitchFamily="82" charset="0"/>
              </a:rPr>
              <a:t>WAR CRIMES</a:t>
            </a:r>
          </a:p>
          <a:p>
            <a:pPr algn="l"/>
            <a:endParaRPr lang="en-US" sz="3000" dirty="0" smtClean="0">
              <a:latin typeface="Colonna MT" pitchFamily="82" charset="0"/>
            </a:endParaRPr>
          </a:p>
          <a:p>
            <a:pPr algn="l"/>
            <a:r>
              <a:rPr lang="en-US" sz="3000" dirty="0" smtClean="0">
                <a:latin typeface="Colonna MT" pitchFamily="82" charset="0"/>
              </a:rPr>
              <a:t>PARIS PEACE CONFERENCE</a:t>
            </a:r>
          </a:p>
          <a:p>
            <a:pPr algn="l"/>
            <a:r>
              <a:rPr lang="en-US" sz="3000" dirty="0" smtClean="0">
                <a:latin typeface="Colonna MT" pitchFamily="82" charset="0"/>
              </a:rPr>
              <a:t> 	29 JULY TO 15 OCTOBER 1946</a:t>
            </a:r>
          </a:p>
          <a:p>
            <a:pPr algn="l"/>
            <a:endParaRPr lang="en-US" sz="3000" dirty="0" smtClean="0">
              <a:latin typeface="Colonna MT" pitchFamily="82" charset="0"/>
            </a:endParaRPr>
          </a:p>
          <a:p>
            <a:pPr algn="l"/>
            <a:r>
              <a:rPr lang="en-US" sz="3000" dirty="0" smtClean="0">
                <a:latin typeface="Colonna MT" pitchFamily="82" charset="0"/>
              </a:rPr>
              <a:t>POSTDAM AGREEMENT : MUTILATION OF GERMANY</a:t>
            </a:r>
          </a:p>
          <a:p>
            <a:pPr algn="l"/>
            <a:r>
              <a:rPr lang="en-US" sz="3000" dirty="0" smtClean="0">
                <a:latin typeface="Colonna MT" pitchFamily="82" charset="0"/>
              </a:rPr>
              <a:t>	EAST GERMANY AND WEST GERMANY</a:t>
            </a:r>
          </a:p>
          <a:p>
            <a:pPr algn="l"/>
            <a:r>
              <a:rPr lang="en-US" sz="3000" dirty="0" smtClean="0">
                <a:latin typeface="Colonna MT" pitchFamily="82" charset="0"/>
              </a:rPr>
              <a:t>	</a:t>
            </a:r>
            <a:r>
              <a:rPr lang="en-US" sz="2900" dirty="0" smtClean="0">
                <a:latin typeface="Colonna MT" pitchFamily="82" charset="0"/>
              </a:rPr>
              <a:t>BERLIN BLOCKADE: BRITAIN, FRANCE, USA, USSR</a:t>
            </a:r>
          </a:p>
          <a:p>
            <a:pPr algn="l"/>
            <a:endParaRPr lang="en-US" sz="3000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5100" dirty="0" smtClean="0">
                <a:latin typeface="Colonna MT" pitchFamily="82" charset="0"/>
              </a:rPr>
              <a:t>PARIS PEACE TREATIES: REPARATIONS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</a:t>
            </a:r>
            <a:r>
              <a:rPr lang="en-US" sz="3800" dirty="0" smtClean="0">
                <a:latin typeface="Colonna MT" pitchFamily="82" charset="0"/>
              </a:rPr>
              <a:t>ITALY: $360,000,000 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$125,000,000 TO YUGOSLAVIA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$105,000,000 TO GREECE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$100,000,000 TO THE SOVIET UNION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$25,000,000 TO ETHIOPIA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$5,000,000 TO ALBANIA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FINLAND: $300,000,000 </a:t>
            </a:r>
          </a:p>
          <a:p>
            <a:pPr algn="l"/>
            <a:r>
              <a:rPr lang="en-US" sz="3800" dirty="0" smtClean="0">
                <a:latin typeface="Colonna MT" pitchFamily="82" charset="0"/>
                <a:hlinkClick r:id="rId2" tooltip="Finnish war reparations to the Soviet Union"/>
              </a:rPr>
              <a:t> </a:t>
            </a:r>
            <a:r>
              <a:rPr lang="en-US" sz="3800" dirty="0" smtClean="0">
                <a:latin typeface="Colonna MT" pitchFamily="82" charset="0"/>
              </a:rPr>
              <a:t>		TO THE SOVIET UNION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HUNGARY: $300,000,000 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$200,000,000 TO THE SOVIET UNION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$100,000,000 TO CZECHOSLOVAKIA AND YUGOSLAVIA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ROMANIA: $300,000,000 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TO THE SOVIET UNION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BULGARIA: $70,000,000 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$45,000,000 TO GREECE</a:t>
            </a:r>
          </a:p>
          <a:p>
            <a:pPr algn="l"/>
            <a:r>
              <a:rPr lang="en-US" sz="3800" dirty="0" smtClean="0">
                <a:latin typeface="Colonna MT" pitchFamily="82" charset="0"/>
              </a:rPr>
              <a:t>		$25,000,000 TO YUGOSLAVIA</a:t>
            </a:r>
            <a:endParaRPr lang="en-US" sz="3800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TREATY OF SANFRANCISCO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	 ALLIES : JAPAN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	REPARATION: US DOLLAR: 26,316,580,000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NEW SUPER POWERS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BRITAIN – FRANCE - GERMANY: USA – USSR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lonna MT" pitchFamily="82" charset="0"/>
              </a:rPr>
              <a:t>WOMEN’S RIGHTS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lonna MT" pitchFamily="82" charset="0"/>
              </a:rPr>
              <a:t>UNITED NATIONS ORGANISATION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lonna MT" pitchFamily="82" charset="0"/>
              </a:rPr>
              <a:t>	24 October 1945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lonna MT" pitchFamily="82" charset="0"/>
              </a:rPr>
              <a:t>SUPER POWER RIVALRY : COLD WAR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latin typeface="Colonna MT" pitchFamily="82" charset="0"/>
            </a:endParaRPr>
          </a:p>
          <a:p>
            <a:pPr algn="l"/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229600" cy="10668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CAUSES…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TREATY OF VERSAILLES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REPARATIONS: 6600 MILLION POUNDS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DISARMAMENT: SMALL MILITARY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TERRITORIAL CONFISCATION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COLLAPSE OF ECONOMY: PEOPLE SUFFER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JAPANESE EXPANSION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ECONOMIC DEPRESSION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INVASION OF MANCHURIA: 1931,1937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SPREAD OF NIPON EMPIRE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992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001000" cy="1066799"/>
          </a:xfrm>
        </p:spPr>
        <p:txBody>
          <a:bodyPr/>
          <a:lstStyle/>
          <a:p>
            <a:pPr algn="l"/>
            <a:r>
              <a:rPr lang="en-US" u="sng" dirty="0">
                <a:latin typeface="Colonna MT" pitchFamily="82" charset="0"/>
              </a:rPr>
              <a:t>CAUSES…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219200"/>
            <a:ext cx="8991600" cy="54864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ITALIAN FACISM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BENITTO MUSSOLINI: EMPIRE EXPANSION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INVASION OF ABYSSINIA : ETHIOPIA: 1935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GERMAN NAZISM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ADOLF HITLER: CHANCELLOR: 1933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HOPE TO FALLEN GERMANY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RESTORATION: REGIONS BACK: 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PAN GERMANISM: ATTACK: PLEBISCITE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619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1219199"/>
          </a:xfrm>
        </p:spPr>
        <p:txBody>
          <a:bodyPr/>
          <a:lstStyle/>
          <a:p>
            <a:pPr algn="l"/>
            <a:r>
              <a:rPr lang="en-US" u="sng" dirty="0">
                <a:latin typeface="Colonna MT" pitchFamily="82" charset="0"/>
              </a:rPr>
              <a:t>CAUSES…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GREAT DEPRESSION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UNSTABLE GOVERNMENTS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AGGRESSION: WARS</a:t>
            </a:r>
          </a:p>
          <a:p>
            <a:pPr algn="l"/>
            <a:endParaRPr lang="en-US" dirty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LEAGUE OF NATIONS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DEPRESSION: ATTACK: NOT ABLE TO STOP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TRADE BAN: NO USE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MEMBERSHIP: POWERLESS: NO MILITARY</a:t>
            </a:r>
          </a:p>
        </p:txBody>
      </p:sp>
    </p:spTree>
    <p:extLst>
      <p:ext uri="{BB962C8B-B14F-4D97-AF65-F5344CB8AC3E}">
        <p14:creationId xmlns="" xmlns:p14="http://schemas.microsoft.com/office/powerpoint/2010/main" val="181332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305800" cy="12192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r>
              <a:rPr lang="en-US" u="sng" dirty="0">
                <a:latin typeface="Colonna MT" pitchFamily="82" charset="0"/>
              </a:rPr>
              <a:t>…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067800" cy="5638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FAILURE OF APPEASEMENT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AGGRESSION OF HITLER AND MUSSOLINI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FRANCE FEARED: ENGLAND CAME IN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MUNICH AGREEMENT: SEPTEMBER 1938: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GERMANY: BRITAIN: FRANCE: ITALY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NO MORE ATTACK: BUT; HITLER: 1939: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CZECHOSLOVAKIA ATTACK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/>
            </a:r>
            <a:br>
              <a:rPr lang="en-US" dirty="0" smtClean="0">
                <a:latin typeface="Colonna MT" pitchFamily="82" charset="0"/>
              </a:rPr>
            </a:br>
            <a:r>
              <a:rPr lang="en-US" dirty="0" smtClean="0">
                <a:latin typeface="Colonna MT" pitchFamily="82" charset="0"/>
              </a:rPr>
              <a:t>IMMEDIATE CAUSE: INVASION OF POLAND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BRITAIN AND FRANCE WARN: HITLER</a:t>
            </a:r>
          </a:p>
          <a:p>
            <a:pPr algn="l"/>
            <a:r>
              <a:rPr lang="en-US" sz="3000" dirty="0">
                <a:latin typeface="Colonna MT" pitchFamily="82" charset="0"/>
              </a:rPr>
              <a:t>	</a:t>
            </a:r>
            <a:r>
              <a:rPr lang="en-US" sz="3000" dirty="0" smtClean="0">
                <a:latin typeface="Colonna MT" pitchFamily="82" charset="0"/>
              </a:rPr>
              <a:t>1</a:t>
            </a:r>
            <a:r>
              <a:rPr lang="en-US" sz="3000" baseline="30000" dirty="0" smtClean="0">
                <a:latin typeface="Colonna MT" pitchFamily="82" charset="0"/>
              </a:rPr>
              <a:t>ST</a:t>
            </a:r>
            <a:r>
              <a:rPr lang="en-US" sz="3000" dirty="0" smtClean="0">
                <a:latin typeface="Colonna MT" pitchFamily="82" charset="0"/>
              </a:rPr>
              <a:t> SEPT 1939….. 3</a:t>
            </a:r>
            <a:r>
              <a:rPr lang="en-US" sz="3000" baseline="30000" dirty="0" smtClean="0">
                <a:latin typeface="Colonna MT" pitchFamily="82" charset="0"/>
              </a:rPr>
              <a:t>RD</a:t>
            </a:r>
            <a:r>
              <a:rPr lang="en-US" sz="3000" dirty="0" smtClean="0">
                <a:latin typeface="Colonna MT" pitchFamily="82" charset="0"/>
              </a:rPr>
              <a:t> SEPT 1939</a:t>
            </a:r>
            <a:endParaRPr lang="en-IN" sz="30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07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CAUSES: TWO POWER BLOCS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 smtClean="0">
                <a:latin typeface="Colonna MT" pitchFamily="82" charset="0"/>
              </a:rPr>
              <a:t>AXIS POWERS</a:t>
            </a:r>
            <a:endParaRPr lang="en-US" sz="32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68312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GERMANY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ITALY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JAPAN 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HUNGARY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BULGARIA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ROMANIA</a:t>
            </a:r>
          </a:p>
          <a:p>
            <a:pPr algn="ctr">
              <a:buNone/>
            </a:pPr>
            <a:endParaRPr lang="en-US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FINLAND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 smtClean="0">
                <a:latin typeface="Colonna MT" pitchFamily="82" charset="0"/>
              </a:rPr>
              <a:t>ALLIED POWERS</a:t>
            </a:r>
            <a:endParaRPr lang="en-US" sz="32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BRITAIN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FRANCE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USA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USSR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CHINA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POLAND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 AUSTRALIA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 NEW ZEALAND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CANADA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NETHERLANDS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YUGOSLAVIA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BELGIUM</a:t>
            </a:r>
          </a:p>
          <a:p>
            <a:pPr algn="ctr">
              <a:buNone/>
            </a:pPr>
            <a:r>
              <a:rPr lang="en-US" dirty="0" smtClean="0">
                <a:latin typeface="Colonna MT" pitchFamily="82" charset="0"/>
              </a:rPr>
              <a:t>GREECE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2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Colonna MT" pitchFamily="82" charset="0"/>
              </a:rPr>
              <a:t>1939 SEPTEMBER 1 </a:t>
            </a: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>- GERMANY INVADES POLAND. WORLD WAR II BEGINS</a:t>
            </a:r>
          </a:p>
          <a:p>
            <a:pPr>
              <a:spcBef>
                <a:spcPts val="0"/>
              </a:spcBef>
            </a:pPr>
            <a:endParaRPr lang="en-US" sz="2800" b="1" dirty="0" smtClean="0">
              <a:solidFill>
                <a:schemeClr val="tx1"/>
              </a:solidFill>
              <a:latin typeface="Colonna MT" pitchFamily="82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Colonna MT" pitchFamily="82" charset="0"/>
              </a:rPr>
              <a:t>1939 SEPTEMBER 3 </a:t>
            </a: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>- FRANCE AND GREAT BRITAIN DECLARE WAR ON GERMANY </a:t>
            </a:r>
          </a:p>
          <a:p>
            <a:pPr>
              <a:spcBef>
                <a:spcPts val="0"/>
              </a:spcBef>
            </a:pPr>
            <a:endParaRPr lang="en-US" sz="2800" b="1" dirty="0" smtClean="0">
              <a:solidFill>
                <a:schemeClr val="tx1"/>
              </a:solidFill>
              <a:latin typeface="Colonna MT" pitchFamily="82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Colonna MT" pitchFamily="82" charset="0"/>
              </a:rPr>
              <a:t>1940 APRIL 9 TO JUNE 9</a:t>
            </a: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> - GERMANY INVADES AND TAKES CONTROL OF DENMARK AND NORWAY </a:t>
            </a:r>
          </a:p>
          <a:p>
            <a:pPr>
              <a:spcBef>
                <a:spcPts val="0"/>
              </a:spcBef>
            </a:pPr>
            <a:endParaRPr lang="en-US" sz="2800" b="1" dirty="0" smtClean="0">
              <a:solidFill>
                <a:schemeClr val="tx1"/>
              </a:solidFill>
              <a:latin typeface="Colonna MT" pitchFamily="82" charset="0"/>
            </a:endParaRPr>
          </a:p>
          <a:p>
            <a:pPr>
              <a:spcBef>
                <a:spcPts val="0"/>
              </a:spcBef>
            </a:pPr>
            <a:r>
              <a:rPr lang="en-US" sz="2750" b="1" dirty="0" smtClean="0">
                <a:solidFill>
                  <a:schemeClr val="tx1"/>
                </a:solidFill>
                <a:latin typeface="Colonna MT" pitchFamily="82" charset="0"/>
              </a:rPr>
              <a:t>1940 MAY 10 TO JUNE 22</a:t>
            </a:r>
            <a:r>
              <a:rPr lang="en-US" sz="2750" dirty="0" smtClean="0">
                <a:solidFill>
                  <a:schemeClr val="tx1"/>
                </a:solidFill>
                <a:latin typeface="Colonna MT" pitchFamily="82" charset="0"/>
              </a:rPr>
              <a:t> - GERMANY USES QUICK STRIKES CALLED BLITZKRIEG, MEANING LIGHTNING WAR, TO TAKE OVER MUCH OF WESTERN EUROPE INCLUDING THE NETHERLANDS, BELGIUM, AND NORTHERN FRANCE</a:t>
            </a: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olonna MT" pitchFamily="82" charset="0"/>
              </a:rPr>
              <a:t>. </a:t>
            </a:r>
            <a:endParaRPr lang="en-US" sz="2800" dirty="0">
              <a:solidFill>
                <a:schemeClr val="tx1"/>
              </a:solidFill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696200" cy="1142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8991600" cy="5410200"/>
          </a:xfrm>
        </p:spPr>
        <p:txBody>
          <a:bodyPr/>
          <a:lstStyle/>
          <a:p>
            <a:r>
              <a:rPr lang="en-US" b="1" dirty="0" smtClean="0">
                <a:latin typeface="Colonna MT" pitchFamily="82" charset="0"/>
              </a:rPr>
              <a:t>1940 MAY 30</a:t>
            </a:r>
            <a:r>
              <a:rPr lang="en-US" dirty="0" smtClean="0">
                <a:latin typeface="Colonna MT" pitchFamily="82" charset="0"/>
              </a:rPr>
              <a:t> - WINSTON CHURCHILL BECOMES LEADER OF THE BRITISH GOVERNMENT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1940 JUNE 10</a:t>
            </a:r>
            <a:r>
              <a:rPr lang="en-US" dirty="0" smtClean="0">
                <a:latin typeface="Colonna MT" pitchFamily="82" charset="0"/>
              </a:rPr>
              <a:t> - ITALY ENTERS THE WAR AS A MEMBER OF THE AXIS POWERS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1940 JULY 10</a:t>
            </a:r>
            <a:r>
              <a:rPr lang="en-US" dirty="0" smtClean="0">
                <a:latin typeface="Colonna MT" pitchFamily="82" charset="0"/>
              </a:rPr>
              <a:t> - GERMANY LAUNCHES AN AIR ATTACK ON GREAT BRITAIN. THESE ATTACKS LAST UNTIL THE END OF OCTOBER AND ARE KNOWN AS THE BATTLE OF BRITAIN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MAJOR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lonna MT" pitchFamily="82" charset="0"/>
              </a:rPr>
              <a:t>1940 SEPTEMBER 22</a:t>
            </a:r>
            <a:r>
              <a:rPr lang="en-US" dirty="0" smtClean="0">
                <a:latin typeface="Colonna MT" pitchFamily="82" charset="0"/>
              </a:rPr>
              <a:t> - GERMANY, ITALY, AND JAPAN SIGN THE TRIPARTITE PACT CREATING THE AXIS ALLIANCE</a:t>
            </a:r>
          </a:p>
          <a:p>
            <a:endParaRPr lang="en-US" b="1" dirty="0" smtClean="0">
              <a:latin typeface="Colonna MT" pitchFamily="82" charset="0"/>
            </a:endParaRPr>
          </a:p>
          <a:p>
            <a:r>
              <a:rPr lang="en-US" b="1" dirty="0" smtClean="0">
                <a:latin typeface="Colonna MT" pitchFamily="82" charset="0"/>
              </a:rPr>
              <a:t>1941 JUNE 22 </a:t>
            </a:r>
            <a:r>
              <a:rPr lang="en-US" dirty="0" smtClean="0">
                <a:latin typeface="Colonna MT" pitchFamily="82" charset="0"/>
              </a:rPr>
              <a:t>- GERMANY AND THE AXIS POWERS ATTACK RUSSIA WITH A HUGE FORCE OF OVER FOUR MILLION TROOPS</a:t>
            </a:r>
          </a:p>
          <a:p>
            <a:endParaRPr lang="en-US" sz="3000" b="1" dirty="0" smtClean="0">
              <a:latin typeface="Colonna MT" pitchFamily="82" charset="0"/>
            </a:endParaRPr>
          </a:p>
          <a:p>
            <a:r>
              <a:rPr lang="en-US" sz="3000" b="1" dirty="0" smtClean="0">
                <a:latin typeface="Colonna MT" pitchFamily="82" charset="0"/>
              </a:rPr>
              <a:t>1941 DECEMBER 7 </a:t>
            </a:r>
            <a:r>
              <a:rPr lang="en-US" sz="3000" dirty="0" smtClean="0">
                <a:latin typeface="Colonna MT" pitchFamily="82" charset="0"/>
              </a:rPr>
              <a:t>- THE JAPANESE ATTACK THE US NAVY IN PEARL HARBOR. THE NEXT DAY THE US ENTERS WORLD WAR II ON THE SIDE OF THE ALLIES</a:t>
            </a:r>
            <a:endParaRPr lang="en-US" sz="3000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538</Words>
  <Application>Microsoft Office PowerPoint</Application>
  <PresentationFormat>On-screen Show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SECOND WORLD WAR</vt:lpstr>
      <vt:lpstr>CAUSES…</vt:lpstr>
      <vt:lpstr>CAUSES…</vt:lpstr>
      <vt:lpstr>CAUSES…</vt:lpstr>
      <vt:lpstr>CAUSES…</vt:lpstr>
      <vt:lpstr>CAUSES: TWO POWER BLOCS</vt:lpstr>
      <vt:lpstr>MAJOR EVENTS</vt:lpstr>
      <vt:lpstr>MAJOR EVENTS</vt:lpstr>
      <vt:lpstr>MAJOR EVENTS</vt:lpstr>
      <vt:lpstr>MAJOR EVENTS</vt:lpstr>
      <vt:lpstr>MAJOR EVENTS</vt:lpstr>
      <vt:lpstr>MAJOR EVENTS</vt:lpstr>
      <vt:lpstr>MAJOR EVENTS</vt:lpstr>
      <vt:lpstr>Slide 14</vt:lpstr>
      <vt:lpstr>RESULTS</vt:lpstr>
      <vt:lpstr>RESULTS</vt:lpstr>
      <vt:lpstr>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WORLD WAR</dc:title>
  <dc:creator>History</dc:creator>
  <cp:lastModifiedBy>sjc</cp:lastModifiedBy>
  <cp:revision>35</cp:revision>
  <dcterms:created xsi:type="dcterms:W3CDTF">2006-08-16T00:00:00Z</dcterms:created>
  <dcterms:modified xsi:type="dcterms:W3CDTF">2017-03-20T13:20:38Z</dcterms:modified>
</cp:coreProperties>
</file>